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58" r:id="rId6"/>
    <p:sldId id="267" r:id="rId7"/>
    <p:sldId id="264" r:id="rId8"/>
    <p:sldId id="268" r:id="rId9"/>
    <p:sldId id="257" r:id="rId10"/>
    <p:sldId id="260" r:id="rId11"/>
    <p:sldId id="275" r:id="rId12"/>
    <p:sldId id="276" r:id="rId13"/>
    <p:sldId id="261" r:id="rId14"/>
    <p:sldId id="262" r:id="rId15"/>
    <p:sldId id="269" r:id="rId16"/>
    <p:sldId id="277" r:id="rId17"/>
    <p:sldId id="272" r:id="rId18"/>
    <p:sldId id="273" r:id="rId19"/>
    <p:sldId id="270" r:id="rId20"/>
    <p:sldId id="278" r:id="rId21"/>
    <p:sldId id="274" r:id="rId22"/>
    <p:sldId id="27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5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45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78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71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17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78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97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37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51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53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D37B2-78E6-4B13-8A32-608661ABBA62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A1B3-24D4-42C4-A431-293E9E9D2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76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8nmURORK-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SJNKJHjBJ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nderwijs@museumalkmaar.nl" TargetMode="External"/><Relationship Id="rId2" Type="http://schemas.openxmlformats.org/officeDocument/2006/relationships/hyperlink" Target="mailto:saskia@museumalkmaar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://www.stedelijkmuseumalkmaar.nl/scholen-nieuwsbrief" TargetMode="External"/><Relationship Id="rId4" Type="http://schemas.openxmlformats.org/officeDocument/2006/relationships/hyperlink" Target="https://stedelijkmuseumalkmaar.nl/scholen-aanbod-alkmaa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3j6JjLVFg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Aan de slag als restaurator</a:t>
            </a:r>
            <a:endParaRPr lang="nl-NL" sz="5400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Voor op het </a:t>
            </a:r>
            <a:r>
              <a:rPr lang="nl-NL" dirty="0" err="1" smtClean="0">
                <a:latin typeface="Fabriga" panose="020B0503030202040204" pitchFamily="34" charset="0"/>
                <a:ea typeface="Fabriga" panose="020B0503030202040204" pitchFamily="34" charset="0"/>
              </a:rPr>
              <a:t>digibord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 of thuis</a:t>
            </a:r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5437476"/>
            <a:ext cx="13525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46" y="-154379"/>
            <a:ext cx="12408707" cy="71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9626" y="23811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Welke vind je mooier? </a:t>
            </a:r>
            <a:b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Met of zonder balustrade?</a:t>
            </a:r>
            <a:b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Waarom?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En nog een ontdekking….. </a:t>
            </a:r>
            <a:b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wat zit er onder die bolling in de verf? 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9917"/>
            <a:ext cx="3408000" cy="350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206" y="2189917"/>
            <a:ext cx="2818435" cy="3504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388" y="2189917"/>
            <a:ext cx="3150884" cy="3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Fabriga" panose="020B0503030202040204" pitchFamily="34" charset="0"/>
                <a:ea typeface="Fabriga" panose="020B0503030202040204" pitchFamily="34" charset="0"/>
              </a:rPr>
              <a:t>b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ekijk het filmpje!</a:t>
            </a:r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pic>
        <p:nvPicPr>
          <p:cNvPr id="4" name="U8nmURORK-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1917" y="1690688"/>
            <a:ext cx="8609611" cy="48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Nu zelf aan de slag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Maak eerst </a:t>
            </a:r>
            <a:r>
              <a:rPr lang="nl-NL" sz="3200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zelf verf</a:t>
            </a: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. </a:t>
            </a:r>
          </a:p>
          <a:p>
            <a:pPr marL="0" indent="0">
              <a:buNone/>
            </a:pPr>
            <a:endParaRPr lang="nl-NL" sz="3200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In de 17</a:t>
            </a:r>
            <a:r>
              <a:rPr lang="nl-NL" sz="3200" baseline="30000" dirty="0" smtClean="0">
                <a:latin typeface="Fabriga" panose="020B0503030202040204" pitchFamily="34" charset="0"/>
                <a:ea typeface="Fabriga" panose="020B0503030202040204" pitchFamily="34" charset="0"/>
              </a:rPr>
              <a:t>e</a:t>
            </a: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 eeuw maakte men eerst van (natuurlijke) grondstoffen zoals klei, stenen, luizen (echt!), bloemen, planten een </a:t>
            </a:r>
            <a:r>
              <a:rPr lang="nl-NL" sz="3200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pigment</a:t>
            </a: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. </a:t>
            </a:r>
          </a:p>
          <a:p>
            <a:pPr marL="0" indent="0">
              <a:buNone/>
            </a:pPr>
            <a:endParaRPr lang="nl-NL" sz="3200" dirty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sz="3200" b="1" dirty="0" smtClean="0">
                <a:solidFill>
                  <a:srgbClr val="FF000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Download en print de les PIGMENTEN &amp; GRONDSTOFFEN </a:t>
            </a: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en ontdek welke kleur je kunt maken van o.a. een slak, luis, malachiet en lapis </a:t>
            </a:r>
            <a:r>
              <a:rPr lang="nl-NL" sz="3200" dirty="0" err="1" smtClean="0">
                <a:latin typeface="Fabriga" panose="020B0503030202040204" pitchFamily="34" charset="0"/>
                <a:ea typeface="Fabriga" panose="020B0503030202040204" pitchFamily="34" charset="0"/>
              </a:rPr>
              <a:t>lazuli</a:t>
            </a: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.</a:t>
            </a:r>
          </a:p>
          <a:p>
            <a:pPr marL="0" indent="0">
              <a:buNone/>
            </a:pPr>
            <a:endParaRPr lang="nl-NL" sz="3200" dirty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9626" y="23811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Doe de les </a:t>
            </a:r>
            <a:r>
              <a:rPr lang="nl-NL" b="1" cap="all" dirty="0" smtClean="0">
                <a:solidFill>
                  <a:srgbClr val="FF000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pigmenten en grondstoffen</a:t>
            </a: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. </a:t>
            </a:r>
            <a:b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(ongeveer 30 min)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Bij zo’n pigment voegde je dan een </a:t>
            </a:r>
            <a:r>
              <a:rPr lang="nl-NL" sz="3200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bindmiddel</a:t>
            </a: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 toe (olie, melk, ei, water etc.). Even roeren en je had verf. </a:t>
            </a:r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 smtClean="0"/>
              <a:t>Zoals in het filmpje: </a:t>
            </a:r>
            <a:endParaRPr lang="nl-NL" sz="3200" dirty="0"/>
          </a:p>
        </p:txBody>
      </p:sp>
      <p:pic>
        <p:nvPicPr>
          <p:cNvPr id="4" name="GSJNKJHjBJ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39889" y="3051958"/>
            <a:ext cx="6344356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751" y="35568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Nu zelf aan de slag…</a:t>
            </a:r>
            <a:b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>
                <a:latin typeface="Fabriga" panose="020B0503030202040204" pitchFamily="34" charset="0"/>
                <a:ea typeface="Fabriga" panose="020B0503030202040204" pitchFamily="34" charset="0"/>
              </a:rPr>
              <a:t/>
            </a:r>
            <a:br>
              <a:rPr lang="nl-NL" b="1" dirty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/>
            </a:r>
            <a:b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….oeps….</a:t>
            </a:r>
            <a:b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>
                <a:latin typeface="Fabriga" panose="020B0503030202040204" pitchFamily="34" charset="0"/>
                <a:ea typeface="Fabriga" panose="020B0503030202040204" pitchFamily="34" charset="0"/>
              </a:rPr>
              <a:t/>
            </a:r>
            <a:br>
              <a:rPr lang="nl-NL" b="1" dirty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Geen pigmenten in quarantaine?....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Geen nood! </a:t>
            </a:r>
            <a:b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Zo maak je verf van melk en stoepkrijt: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Rasp een rood, geel en blauw stoepkrijtje. </a:t>
            </a: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Neem een kopje en vul met melk. </a:t>
            </a:r>
          </a:p>
          <a:p>
            <a:pPr marL="0" indent="0">
              <a:buNone/>
            </a:pP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Pak een eetlepel van het geraspte krijtje en roer dat door de melk met de kwast. </a:t>
            </a:r>
          </a:p>
          <a:p>
            <a:pPr marL="0" indent="0">
              <a:buNone/>
            </a:pP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Maak de lepel niet nat, dan kun je als het nodig is daarna nog makkelijk meer pigment erbij doen. Krijgt het al een ander kleurtje? </a:t>
            </a:r>
          </a:p>
          <a:p>
            <a:pPr marL="0" indent="0">
              <a:buNone/>
            </a:pPr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Maak zo verf in drie kleuren: rood, geel en blauw. </a:t>
            </a: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Daarmee kun je alle kleuren maken die je wilt. Zie kleurencirkel: </a:t>
            </a:r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Als restaurator ga je aan de slag in verschillende fases. </a:t>
            </a:r>
          </a:p>
          <a:p>
            <a:pPr marL="0" indent="0">
              <a:buNone/>
            </a:pP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Allereerst begin je met </a:t>
            </a: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kijken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. </a:t>
            </a: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Eerst naar het schilderij zelf. </a:t>
            </a:r>
          </a:p>
          <a:p>
            <a:pPr marL="0" indent="0">
              <a:buNone/>
            </a:pP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En dan </a:t>
            </a: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onder de verflagen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.  </a:t>
            </a: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met behulp van röntgenfoto's of infraroodfoto’s. </a:t>
            </a:r>
          </a:p>
          <a:p>
            <a:pPr marL="0" indent="0">
              <a:buNone/>
            </a:pPr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Fabriga" panose="020B0503030202040204" pitchFamily="34" charset="0"/>
                <a:ea typeface="Fabriga" panose="020B0503030202040204" pitchFamily="34" charset="0"/>
              </a:rPr>
              <a:t>E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erst maar even kijken: </a:t>
            </a:r>
          </a:p>
        </p:txBody>
      </p:sp>
    </p:spTree>
    <p:extLst>
      <p:ext uri="{BB962C8B-B14F-4D97-AF65-F5344CB8AC3E}">
        <p14:creationId xmlns:p14="http://schemas.microsoft.com/office/powerpoint/2010/main" val="8184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Kleurencirkel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096000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Van de (primaire) kleuren </a:t>
            </a:r>
            <a:r>
              <a:rPr lang="nl-NL" b="1" dirty="0" smtClean="0">
                <a:solidFill>
                  <a:srgbClr val="FFFF0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GEEL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, </a:t>
            </a:r>
            <a:r>
              <a:rPr lang="nl-NL" b="1" dirty="0" smtClean="0">
                <a:solidFill>
                  <a:srgbClr val="0070C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BLAUW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 en </a:t>
            </a:r>
            <a:r>
              <a:rPr lang="nl-NL" b="1" dirty="0" smtClean="0">
                <a:solidFill>
                  <a:srgbClr val="FF000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ROOD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 maak je alle </a:t>
            </a:r>
            <a:r>
              <a:rPr lang="nl-NL" smtClean="0">
                <a:latin typeface="Fabriga" panose="020B0503030202040204" pitchFamily="34" charset="0"/>
                <a:ea typeface="Fabriga" panose="020B0503030202040204" pitchFamily="34" charset="0"/>
              </a:rPr>
              <a:t>kleuren die je wilt.</a:t>
            </a: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Fabriga" panose="020B0503030202040204" pitchFamily="34" charset="0"/>
                <a:ea typeface="Fabriga" panose="020B0503030202040204" pitchFamily="34" charset="0"/>
              </a:rPr>
              <a:t>g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eel en blauw maken </a:t>
            </a:r>
            <a:r>
              <a:rPr lang="nl-NL" b="1" dirty="0" smtClean="0">
                <a:solidFill>
                  <a:srgbClr val="00B05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GROEN</a:t>
            </a:r>
          </a:p>
          <a:p>
            <a:pPr marL="0" indent="0">
              <a:buNone/>
            </a:pPr>
            <a:r>
              <a:rPr lang="nl-NL" dirty="0">
                <a:latin typeface="Fabriga" panose="020B0503030202040204" pitchFamily="34" charset="0"/>
                <a:ea typeface="Fabriga" panose="020B0503030202040204" pitchFamily="34" charset="0"/>
              </a:rPr>
              <a:t>g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eel en rood maken </a:t>
            </a:r>
            <a:r>
              <a:rPr lang="nl-NL" b="1" dirty="0" smtClean="0">
                <a:solidFill>
                  <a:schemeClr val="accent2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ORANJE</a:t>
            </a:r>
          </a:p>
          <a:p>
            <a:pPr marL="0" indent="0">
              <a:buNone/>
            </a:pPr>
            <a:r>
              <a:rPr lang="nl-NL" dirty="0">
                <a:latin typeface="Fabriga" panose="020B0503030202040204" pitchFamily="34" charset="0"/>
                <a:ea typeface="Fabriga" panose="020B0503030202040204" pitchFamily="34" charset="0"/>
              </a:rPr>
              <a:t>b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lauw en rood maken </a:t>
            </a:r>
            <a:r>
              <a:rPr lang="nl-NL" b="1" dirty="0" smtClean="0">
                <a:solidFill>
                  <a:srgbClr val="7030A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PAARS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3" y="169068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Zelf restaureren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Download en print de les </a:t>
            </a:r>
            <a:r>
              <a:rPr lang="nl-NL" b="1" dirty="0" smtClean="0">
                <a:solidFill>
                  <a:srgbClr val="FF000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SCHUTTERSSTUK </a:t>
            </a:r>
            <a:r>
              <a:rPr lang="nl-NL" b="1" dirty="0" smtClean="0">
                <a:solidFill>
                  <a:srgbClr val="FF000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RESTAUREREN </a:t>
            </a: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en restaureer </a:t>
            </a:r>
            <a:r>
              <a:rPr lang="nl-NL" b="1" smtClean="0">
                <a:latin typeface="Fabriga" panose="020B0503030202040204" pitchFamily="34" charset="0"/>
                <a:ea typeface="Fabriga" panose="020B0503030202040204" pitchFamily="34" charset="0"/>
              </a:rPr>
              <a:t>het </a:t>
            </a:r>
            <a:r>
              <a:rPr lang="nl-NL" b="1" smtClean="0">
                <a:latin typeface="Fabriga" panose="020B0503030202040204" pitchFamily="34" charset="0"/>
                <a:ea typeface="Fabriga" panose="020B0503030202040204" pitchFamily="34" charset="0"/>
              </a:rPr>
              <a:t>schuttersstuk </a:t>
            </a: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met zelfgemaakte verf. </a:t>
            </a:r>
          </a:p>
          <a:p>
            <a:pPr marL="0" indent="0">
              <a:buNone/>
            </a:pPr>
            <a:endParaRPr lang="nl-NL" b="1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Het </a:t>
            </a: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schuttersstuk </a:t>
            </a: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is verdeeld in 8 stukken, dus puzzel ze aan elkaar!</a:t>
            </a:r>
            <a:r>
              <a:rPr lang="nl-NL" b="1" dirty="0">
                <a:latin typeface="Fabriga" panose="020B0503030202040204" pitchFamily="34" charset="0"/>
                <a:ea typeface="Fabriga" panose="020B0503030202040204" pitchFamily="34" charset="0"/>
              </a:rPr>
              <a:t> </a:t>
            </a: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En </a:t>
            </a:r>
            <a:r>
              <a:rPr lang="nl-NL" b="1" dirty="0">
                <a:latin typeface="Fabriga" panose="020B0503030202040204" pitchFamily="34" charset="0"/>
                <a:ea typeface="Fabriga" panose="020B0503030202040204" pitchFamily="34" charset="0"/>
              </a:rPr>
              <a:t>d</a:t>
            </a: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eel je resultaat!</a:t>
            </a:r>
          </a:p>
          <a:p>
            <a:pPr marL="0" indent="0">
              <a:buNone/>
            </a:pPr>
            <a:endParaRPr lang="nl-NL" b="1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@</a:t>
            </a:r>
            <a:r>
              <a:rPr lang="nl-NL" b="1" dirty="0" err="1" smtClean="0">
                <a:latin typeface="Fabriga" panose="020B0503030202040204" pitchFamily="34" charset="0"/>
                <a:ea typeface="Fabriga" panose="020B0503030202040204" pitchFamily="34" charset="0"/>
              </a:rPr>
              <a:t>stedelijkmuseumalkmaar</a:t>
            </a:r>
            <a:endParaRPr lang="nl-NL" b="1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#thuismuseum</a:t>
            </a:r>
          </a:p>
        </p:txBody>
      </p:sp>
    </p:spTree>
    <p:extLst>
      <p:ext uri="{BB962C8B-B14F-4D97-AF65-F5344CB8AC3E}">
        <p14:creationId xmlns:p14="http://schemas.microsoft.com/office/powerpoint/2010/main" val="36755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Vragen of opmerkingen over deze les? 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Neem contact op met Saskia Nyst:</a:t>
            </a: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  <a:hlinkClick r:id="rId2"/>
              </a:rPr>
              <a:t>saskia@museumalkmaar.nl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 of 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  <a:hlinkClick r:id="rId3"/>
              </a:rPr>
              <a:t>onderwijs@museumalkmaar.nl</a:t>
            </a: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Fabriga" panose="020B0503030202040204" pitchFamily="34" charset="0"/>
                <a:ea typeface="Fabriga" panose="020B0503030202040204" pitchFamily="34" charset="0"/>
              </a:rPr>
              <a:t>Bekijk alle onderwijsprogramma’s op 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  <a:hlinkClick r:id="rId4"/>
              </a:rPr>
              <a:t>stedelijkmuseumalkmaar.nl/scholen-aanbod-alkmaar/</a:t>
            </a: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Blijf op de hoogte via de nieuwsbrief: 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  <a:hlinkClick r:id="rId5"/>
              </a:rPr>
              <a:t>www.stedelijkmuseumalkmaar.nl/scholen-nieuwsbrief</a:t>
            </a: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5857875"/>
            <a:ext cx="13525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9626" y="23811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Neem 1 minuut de tijd om de volgende afbeelding te bekijken …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95252" y="46137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… kijk naar de voor- en de achtergrond. Let op ELK detail. </a:t>
            </a:r>
            <a:b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>
                <a:latin typeface="Fabriga" panose="020B0503030202040204" pitchFamily="34" charset="0"/>
                <a:ea typeface="Fabriga" panose="020B0503030202040204" pitchFamily="34" charset="0"/>
              </a:rPr>
              <a:t/>
            </a:r>
            <a:br>
              <a:rPr lang="nl-NL" b="1" dirty="0">
                <a:latin typeface="Fabriga" panose="020B0503030202040204" pitchFamily="34" charset="0"/>
                <a:ea typeface="Fabriga" panose="020B0503030202040204" pitchFamily="34" charset="0"/>
              </a:rPr>
            </a:br>
            <a:r>
              <a:rPr lang="nl-NL" b="1" dirty="0" smtClean="0">
                <a:solidFill>
                  <a:srgbClr val="FF000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Zet je stopwatch op 1 minuut. Ready?</a:t>
            </a:r>
            <a:r>
              <a:rPr lang="nl-NL" b="1" dirty="0">
                <a:solidFill>
                  <a:srgbClr val="FF000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 </a:t>
            </a:r>
            <a:r>
              <a:rPr lang="nl-NL" b="1" dirty="0" smtClean="0">
                <a:solidFill>
                  <a:srgbClr val="FF0000"/>
                </a:solidFill>
                <a:latin typeface="Fabriga" panose="020B0503030202040204" pitchFamily="34" charset="0"/>
                <a:ea typeface="Fabriga" panose="020B0503030202040204" pitchFamily="34" charset="0"/>
              </a:rPr>
              <a:t>GO! </a:t>
            </a: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/>
            </a:r>
            <a:b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</a:b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46" y="-154379"/>
            <a:ext cx="12408707" cy="71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Opdracht: geheugencompositie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38" y="2201588"/>
            <a:ext cx="4750724" cy="3599411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Teken het schilderij, uit het geheugen, na met zoveel mogelijk details.</a:t>
            </a:r>
          </a:p>
          <a:p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Klaar? Vergelijk met het origineel. </a:t>
            </a:r>
          </a:p>
          <a:p>
            <a:pPr marL="0" indent="0">
              <a:buNone/>
            </a:pP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Wat is over het hoofd gezien? </a:t>
            </a: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Voeg nieuwe details toe.</a:t>
            </a:r>
          </a:p>
          <a:p>
            <a:pPr marL="0" indent="0">
              <a:buNone/>
            </a:pP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Deel je resultaat:</a:t>
            </a: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@</a:t>
            </a:r>
            <a:r>
              <a:rPr lang="nl-NL" dirty="0" err="1" smtClean="0">
                <a:latin typeface="Fabriga" panose="020B0503030202040204" pitchFamily="34" charset="0"/>
                <a:ea typeface="Fabriga" panose="020B0503030202040204" pitchFamily="34" charset="0"/>
              </a:rPr>
              <a:t>stedelijkmuseumalkmaar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 </a:t>
            </a: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#</a:t>
            </a:r>
            <a:r>
              <a:rPr lang="nl-NL" dirty="0" err="1" smtClean="0">
                <a:latin typeface="Fabriga" panose="020B0503030202040204" pitchFamily="34" charset="0"/>
                <a:ea typeface="Fabriga" panose="020B0503030202040204" pitchFamily="34" charset="0"/>
              </a:rPr>
              <a:t>anderskijken</a:t>
            </a:r>
            <a:endParaRPr lang="nl-NL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484416" y="4453245"/>
            <a:ext cx="10034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Dit is het schilderij </a:t>
            </a:r>
            <a:r>
              <a:rPr lang="nl-NL" sz="3200" i="1" dirty="0">
                <a:latin typeface="Fabriga" panose="020B0503030202040204" pitchFamily="34" charset="0"/>
                <a:ea typeface="Fabriga" panose="020B0503030202040204" pitchFamily="34" charset="0"/>
              </a:rPr>
              <a:t>Officieren en vaandeldragers van de Oude Schutterij van Alkmaar </a:t>
            </a: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van de Alkmaarse schilder </a:t>
            </a:r>
            <a:r>
              <a:rPr lang="nl-NL" sz="3200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Caesar van Everdingen</a:t>
            </a: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. Hij schilderde dit in 1657. </a:t>
            </a:r>
          </a:p>
          <a:p>
            <a:pPr marL="0" indent="0">
              <a:buNone/>
            </a:pPr>
            <a:endParaRPr lang="nl-NL" sz="3200" dirty="0" smtClean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In 2015 werd het schilderij gerestaureerd. Bekijk het </a:t>
            </a:r>
            <a:r>
              <a:rPr lang="nl-NL" sz="3200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filmpje</a:t>
            </a:r>
            <a:r>
              <a:rPr lang="nl-NL" sz="3200" dirty="0" smtClean="0">
                <a:latin typeface="Fabriga" panose="020B0503030202040204" pitchFamily="34" charset="0"/>
                <a:ea typeface="Fabriga" panose="020B0503030202040204" pitchFamily="34" charset="0"/>
              </a:rPr>
              <a:t>:</a:t>
            </a:r>
          </a:p>
          <a:p>
            <a:pPr marL="0" indent="0">
              <a:buNone/>
            </a:pPr>
            <a:endParaRPr lang="nl-NL" sz="3200" i="1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8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3j6JjLVFg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0017" y="1027906"/>
            <a:ext cx="8986386" cy="50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Er werden ook dingen ontdekt tijdens de restauratie </a:t>
            </a:r>
            <a:endParaRPr lang="nl-NL" b="1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latin typeface="Fabriga" panose="020B0503030202040204" pitchFamily="34" charset="0"/>
                <a:ea typeface="Fabriga" panose="020B0503030202040204" pitchFamily="34" charset="0"/>
              </a:rPr>
              <a:t>Infraroodfoto</a:t>
            </a: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 van balustrade onder de schutter met gele jas helemaal rechts.</a:t>
            </a:r>
          </a:p>
          <a:p>
            <a:pPr marL="0" indent="0">
              <a:buNone/>
            </a:pPr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Hoe zou dat eruit gezien kunnen hebben?</a:t>
            </a:r>
          </a:p>
          <a:p>
            <a:pPr marL="0" indent="0">
              <a:buNone/>
            </a:pPr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Fabriga" panose="020B0503030202040204" pitchFamily="34" charset="0"/>
                <a:ea typeface="Fabriga" panose="020B0503030202040204" pitchFamily="34" charset="0"/>
              </a:rPr>
              <a:t>Misschien zo:</a:t>
            </a:r>
            <a:endParaRPr lang="nl-NL" dirty="0">
              <a:latin typeface="Fabriga" panose="020B0503030202040204" pitchFamily="34" charset="0"/>
              <a:ea typeface="Fabriga" panose="020B050303020204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280000" cy="3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512</Words>
  <Application>Microsoft Office PowerPoint</Application>
  <PresentationFormat>Breedbeeld</PresentationFormat>
  <Paragraphs>77</Paragraphs>
  <Slides>22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Fabriga</vt:lpstr>
      <vt:lpstr>Kantoorthema</vt:lpstr>
      <vt:lpstr>Aan de slag als restaurator</vt:lpstr>
      <vt:lpstr>PowerPoint-presentatie</vt:lpstr>
      <vt:lpstr>Neem 1 minuut de tijd om de volgende afbeelding te bekijken …</vt:lpstr>
      <vt:lpstr>… kijk naar de voor- en de achtergrond. Let op ELK detail.   Zet je stopwatch op 1 minuut. Ready? GO!  </vt:lpstr>
      <vt:lpstr>PowerPoint-presentatie</vt:lpstr>
      <vt:lpstr>Opdracht: geheugencompositie</vt:lpstr>
      <vt:lpstr>PowerPoint-presentatie</vt:lpstr>
      <vt:lpstr>PowerPoint-presentatie</vt:lpstr>
      <vt:lpstr>Er werden ook dingen ontdekt tijdens de restauratie </vt:lpstr>
      <vt:lpstr>PowerPoint-presentatie</vt:lpstr>
      <vt:lpstr>PowerPoint-presentatie</vt:lpstr>
      <vt:lpstr>Welke vind je mooier?  Met of zonder balustrade? Waarom?</vt:lpstr>
      <vt:lpstr>En nog een ontdekking…..  wat zit er onder die bolling in de verf? </vt:lpstr>
      <vt:lpstr>bekijk het filmpje!</vt:lpstr>
      <vt:lpstr>Nu zelf aan de slag</vt:lpstr>
      <vt:lpstr>Doe de les pigmenten en grondstoffen.  (ongeveer 30 min)</vt:lpstr>
      <vt:lpstr>PowerPoint-presentatie</vt:lpstr>
      <vt:lpstr>Nu zelf aan de slag…   ….oeps….  Geen pigmenten in quarantaine?....</vt:lpstr>
      <vt:lpstr>Geen nood!  Zo maak je verf van melk en stoepkrijt:</vt:lpstr>
      <vt:lpstr>Kleurencirkel</vt:lpstr>
      <vt:lpstr>Zelf restaureren</vt:lpstr>
      <vt:lpstr>Vragen of opmerkingen over deze les?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 de slag als restaurator</dc:title>
  <dc:creator>Saskia Nyst</dc:creator>
  <cp:lastModifiedBy>Saskia Nyst</cp:lastModifiedBy>
  <cp:revision>27</cp:revision>
  <dcterms:created xsi:type="dcterms:W3CDTF">2020-03-27T14:57:01Z</dcterms:created>
  <dcterms:modified xsi:type="dcterms:W3CDTF">2020-03-30T13:53:02Z</dcterms:modified>
</cp:coreProperties>
</file>